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XfgzQXoUGzwMtyN5UbTCS8rDd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5F7AAF-E548-4B39-9770-DB8D66CF4772}">
  <a:tblStyle styleId="{BE5F7AAF-E548-4B39-9770-DB8D66CF477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ff6aa20e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dff6aa20e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7132aaa4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d7132aaa4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7132aaa46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d7132aaa46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7132aaa4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d7132aaa4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d7132aaa46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g3d7132aaa46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d7132aaa46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a_title-text">
  <p:cSld name="1a_title-tex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/>
          <p:nvPr/>
        </p:nvSpPr>
        <p:spPr>
          <a:xfrm>
            <a:off x="184639" y="164122"/>
            <a:ext cx="11822722" cy="6509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/>
          <p:nvPr/>
        </p:nvSpPr>
        <p:spPr>
          <a:xfrm>
            <a:off x="9091098" y="164122"/>
            <a:ext cx="2916263" cy="164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914400" y="2672142"/>
            <a:ext cx="10287000" cy="7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2" type="body"/>
          </p:nvPr>
        </p:nvSpPr>
        <p:spPr>
          <a:xfrm>
            <a:off x="914400" y="3708771"/>
            <a:ext cx="10287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5820" y="5769094"/>
            <a:ext cx="3223260" cy="671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/>
          <p:nvPr>
            <p:ph idx="3" type="body"/>
          </p:nvPr>
        </p:nvSpPr>
        <p:spPr>
          <a:xfrm>
            <a:off x="914400" y="6244784"/>
            <a:ext cx="5716077" cy="166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4" type="body"/>
          </p:nvPr>
        </p:nvSpPr>
        <p:spPr>
          <a:xfrm>
            <a:off x="918100" y="2094272"/>
            <a:ext cx="10302528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i="0" sz="16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b_text-2col">
  <p:cSld name="5b_text-2col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1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1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838200" y="2666999"/>
            <a:ext cx="5026149" cy="3422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2" type="body"/>
          </p:nvPr>
        </p:nvSpPr>
        <p:spPr>
          <a:xfrm>
            <a:off x="6355223" y="2667000"/>
            <a:ext cx="5059665" cy="3422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3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4" type="body"/>
          </p:nvPr>
        </p:nvSpPr>
        <p:spPr>
          <a:xfrm>
            <a:off x="832104" y="2110213"/>
            <a:ext cx="5038857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5" type="body"/>
          </p:nvPr>
        </p:nvSpPr>
        <p:spPr>
          <a:xfrm>
            <a:off x="838200" y="376015"/>
            <a:ext cx="10565232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6" type="body"/>
          </p:nvPr>
        </p:nvSpPr>
        <p:spPr>
          <a:xfrm>
            <a:off x="6324600" y="2110213"/>
            <a:ext cx="5047403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c_text-3col">
  <p:cSld name="5c_text-3col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2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95" name="Google Shape;95;p32"/>
          <p:cNvSpPr txBox="1"/>
          <p:nvPr>
            <p:ph idx="1" type="body"/>
          </p:nvPr>
        </p:nvSpPr>
        <p:spPr>
          <a:xfrm>
            <a:off x="838200" y="2667000"/>
            <a:ext cx="3200400" cy="340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2" type="body"/>
          </p:nvPr>
        </p:nvSpPr>
        <p:spPr>
          <a:xfrm>
            <a:off x="8203032" y="2667000"/>
            <a:ext cx="3200400" cy="340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3" type="body"/>
          </p:nvPr>
        </p:nvSpPr>
        <p:spPr>
          <a:xfrm>
            <a:off x="4520616" y="2667000"/>
            <a:ext cx="3200400" cy="340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4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5" type="body"/>
          </p:nvPr>
        </p:nvSpPr>
        <p:spPr>
          <a:xfrm>
            <a:off x="832104" y="2110213"/>
            <a:ext cx="3218603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6" type="body"/>
          </p:nvPr>
        </p:nvSpPr>
        <p:spPr>
          <a:xfrm>
            <a:off x="838200" y="376015"/>
            <a:ext cx="10565232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7" type="body"/>
          </p:nvPr>
        </p:nvSpPr>
        <p:spPr>
          <a:xfrm>
            <a:off x="4529985" y="2110213"/>
            <a:ext cx="3186868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8" type="body"/>
          </p:nvPr>
        </p:nvSpPr>
        <p:spPr>
          <a:xfrm>
            <a:off x="8179038" y="2110213"/>
            <a:ext cx="3186868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b_display-object">
  <p:cSld name="6b_display-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idx="1" type="body"/>
          </p:nvPr>
        </p:nvSpPr>
        <p:spPr>
          <a:xfrm>
            <a:off x="838200" y="376015"/>
            <a:ext cx="5246914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3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08" name="Google Shape;108;p33"/>
          <p:cNvSpPr txBox="1"/>
          <p:nvPr>
            <p:ph idx="2" type="body"/>
          </p:nvPr>
        </p:nvSpPr>
        <p:spPr>
          <a:xfrm>
            <a:off x="6362054" y="631595"/>
            <a:ext cx="5058931" cy="5420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0"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3" type="body"/>
          </p:nvPr>
        </p:nvSpPr>
        <p:spPr>
          <a:xfrm>
            <a:off x="838200" y="2667000"/>
            <a:ext cx="5257800" cy="340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4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5" type="body"/>
          </p:nvPr>
        </p:nvSpPr>
        <p:spPr>
          <a:xfrm>
            <a:off x="832104" y="1827185"/>
            <a:ext cx="526389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c_display-table">
  <p:cSld name="6c_display-tab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4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4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16" name="Google Shape;116;p34"/>
          <p:cNvSpPr txBox="1"/>
          <p:nvPr>
            <p:ph idx="1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4"/>
          <p:cNvSpPr txBox="1"/>
          <p:nvPr>
            <p:ph idx="2" type="body"/>
          </p:nvPr>
        </p:nvSpPr>
        <p:spPr>
          <a:xfrm>
            <a:off x="832104" y="1819656"/>
            <a:ext cx="1058701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4"/>
          <p:cNvSpPr txBox="1"/>
          <p:nvPr>
            <p:ph idx="3" type="body"/>
          </p:nvPr>
        </p:nvSpPr>
        <p:spPr>
          <a:xfrm>
            <a:off x="838200" y="376015"/>
            <a:ext cx="10565232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a_display-text">
  <p:cSld name="6a_display-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/>
          <p:nvPr/>
        </p:nvSpPr>
        <p:spPr>
          <a:xfrm>
            <a:off x="0" y="309563"/>
            <a:ext cx="6089650" cy="6548437"/>
          </a:xfrm>
          <a:prstGeom prst="rect">
            <a:avLst/>
          </a:prstGeom>
          <a:solidFill>
            <a:schemeClr val="lt2">
              <a:alpha val="5019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5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5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5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24" name="Google Shape;124;p35"/>
          <p:cNvSpPr txBox="1"/>
          <p:nvPr>
            <p:ph idx="1" type="body"/>
          </p:nvPr>
        </p:nvSpPr>
        <p:spPr>
          <a:xfrm>
            <a:off x="6702552" y="2632923"/>
            <a:ext cx="4700880" cy="3228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5"/>
          <p:cNvSpPr txBox="1"/>
          <p:nvPr>
            <p:ph idx="2" type="body"/>
          </p:nvPr>
        </p:nvSpPr>
        <p:spPr>
          <a:xfrm>
            <a:off x="838200" y="1123404"/>
            <a:ext cx="4229746" cy="4896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5"/>
          <p:cNvSpPr txBox="1"/>
          <p:nvPr>
            <p:ph idx="3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4" type="body"/>
          </p:nvPr>
        </p:nvSpPr>
        <p:spPr>
          <a:xfrm>
            <a:off x="6703065" y="2110213"/>
            <a:ext cx="471411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d_display-number">
  <p:cSld name="6d_display-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6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6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32" name="Google Shape;132;p36"/>
          <p:cNvSpPr txBox="1"/>
          <p:nvPr>
            <p:ph idx="1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2" type="body"/>
          </p:nvPr>
        </p:nvSpPr>
        <p:spPr>
          <a:xfrm>
            <a:off x="842091" y="2870376"/>
            <a:ext cx="3267201" cy="258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3" type="body"/>
          </p:nvPr>
        </p:nvSpPr>
        <p:spPr>
          <a:xfrm>
            <a:off x="830561" y="3327095"/>
            <a:ext cx="3289747" cy="78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b="1" i="0" sz="60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4" type="body"/>
          </p:nvPr>
        </p:nvSpPr>
        <p:spPr>
          <a:xfrm>
            <a:off x="838200" y="376015"/>
            <a:ext cx="10565232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5" type="body"/>
          </p:nvPr>
        </p:nvSpPr>
        <p:spPr>
          <a:xfrm>
            <a:off x="830561" y="4831814"/>
            <a:ext cx="3300764" cy="764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2pPr>
            <a:lvl3pPr indent="-3175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6" type="body"/>
          </p:nvPr>
        </p:nvSpPr>
        <p:spPr>
          <a:xfrm>
            <a:off x="842091" y="4191000"/>
            <a:ext cx="3267201" cy="258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a_emphasis-maroon">
  <p:cSld name="7a_emphasis-maroon">
    <p:bg>
      <p:bgPr>
        <a:solidFill>
          <a:schemeClr val="accen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7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41" name="Google Shape;141;p37"/>
          <p:cNvSpPr txBox="1"/>
          <p:nvPr>
            <p:ph idx="1" type="body"/>
          </p:nvPr>
        </p:nvSpPr>
        <p:spPr>
          <a:xfrm>
            <a:off x="838200" y="2667000"/>
            <a:ext cx="10571328" cy="340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2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b="0" i="0" sz="1000" cap="none">
                <a:solidFill>
                  <a:srgbClr val="D8D8D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3" type="body"/>
          </p:nvPr>
        </p:nvSpPr>
        <p:spPr>
          <a:xfrm>
            <a:off x="832104" y="1819656"/>
            <a:ext cx="1058701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4" type="body"/>
          </p:nvPr>
        </p:nvSpPr>
        <p:spPr>
          <a:xfrm>
            <a:off x="838200" y="376015"/>
            <a:ext cx="10565232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b_emphasis-dark">
  <p:cSld name="7b_emphasis-dark">
    <p:bg>
      <p:bgPr>
        <a:solidFill>
          <a:srgbClr val="26262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8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8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49" name="Google Shape;149;p38"/>
          <p:cNvSpPr txBox="1"/>
          <p:nvPr>
            <p:ph idx="1" type="body"/>
          </p:nvPr>
        </p:nvSpPr>
        <p:spPr>
          <a:xfrm>
            <a:off x="838200" y="2667000"/>
            <a:ext cx="10565232" cy="340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2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b="0" i="0" sz="1000" cap="none">
                <a:solidFill>
                  <a:srgbClr val="D8D8D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3" type="body"/>
          </p:nvPr>
        </p:nvSpPr>
        <p:spPr>
          <a:xfrm>
            <a:off x="832104" y="1819656"/>
            <a:ext cx="1058701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4" type="body"/>
          </p:nvPr>
        </p:nvSpPr>
        <p:spPr>
          <a:xfrm>
            <a:off x="838200" y="376015"/>
            <a:ext cx="10565232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losing">
  <p:cSld name="8_closing">
    <p:bg>
      <p:bgPr>
        <a:solidFill>
          <a:schemeClr val="accen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9"/>
          <p:cNvSpPr txBox="1"/>
          <p:nvPr>
            <p:ph idx="1" type="body"/>
          </p:nvPr>
        </p:nvSpPr>
        <p:spPr>
          <a:xfrm>
            <a:off x="784929" y="3657157"/>
            <a:ext cx="105762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BC18"/>
              </a:buClr>
              <a:buSzPts val="2000"/>
              <a:buNone/>
              <a:defRPr b="1" i="0" sz="2000" cap="none">
                <a:solidFill>
                  <a:srgbClr val="FEBC1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2" type="body"/>
          </p:nvPr>
        </p:nvSpPr>
        <p:spPr>
          <a:xfrm>
            <a:off x="781367" y="2672142"/>
            <a:ext cx="10581577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7" name="Google Shape;15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5820" y="5769094"/>
            <a:ext cx="3223260" cy="67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-white">
  <p:cSld name="basic-whit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0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b_title-image-maroon">
  <p:cSld name="1b_title-image-maro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3"/>
          <p:cNvSpPr/>
          <p:nvPr>
            <p:ph idx="2" type="pic"/>
          </p:nvPr>
        </p:nvSpPr>
        <p:spPr>
          <a:xfrm>
            <a:off x="0" y="0"/>
            <a:ext cx="12192000" cy="561975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781367" y="6372970"/>
            <a:ext cx="5716077" cy="166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5820" y="5903119"/>
            <a:ext cx="3223260" cy="6715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 txBox="1"/>
          <p:nvPr>
            <p:ph idx="3" type="body"/>
          </p:nvPr>
        </p:nvSpPr>
        <p:spPr>
          <a:xfrm>
            <a:off x="781368" y="2404542"/>
            <a:ext cx="5359550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i="0" sz="4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4" type="body"/>
          </p:nvPr>
        </p:nvSpPr>
        <p:spPr>
          <a:xfrm>
            <a:off x="781367" y="1829351"/>
            <a:ext cx="53691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5" type="body"/>
          </p:nvPr>
        </p:nvSpPr>
        <p:spPr>
          <a:xfrm>
            <a:off x="781369" y="3871435"/>
            <a:ext cx="53788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hite">
  <p:cSld name="blank-whit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-maroon">
  <p:cSld name="basic-maroon">
    <p:bg>
      <p:bgPr>
        <a:solidFill>
          <a:schemeClr val="accen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2"/>
          <p:cNvSpPr txBox="1"/>
          <p:nvPr/>
        </p:nvSpPr>
        <p:spPr>
          <a:xfrm>
            <a:off x="838200" y="6453188"/>
            <a:ext cx="4229100" cy="392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67" name="Google Shape;167;p42"/>
          <p:cNvSpPr txBox="1"/>
          <p:nvPr>
            <p:ph idx="1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b="0" i="0" sz="1000" cap="none">
                <a:solidFill>
                  <a:srgbClr val="D8D8D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maroon">
  <p:cSld name="blank-maroo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-gold">
  <p:cSld name="basic-gold">
    <p:bg>
      <p:bgPr>
        <a:solidFill>
          <a:schemeClr val="accen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4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4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174" name="Google Shape;174;p44"/>
          <p:cNvSpPr txBox="1"/>
          <p:nvPr>
            <p:ph idx="1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gold">
  <p:cSld name="blank-gold">
    <p:bg>
      <p:bgPr>
        <a:solidFill>
          <a:schemeClr val="accen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_title-image-white">
  <p:cSld name="1c_title-image-whit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/>
          <p:nvPr>
            <p:ph idx="2" type="pic"/>
          </p:nvPr>
        </p:nvSpPr>
        <p:spPr>
          <a:xfrm>
            <a:off x="0" y="0"/>
            <a:ext cx="12192000" cy="561975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781367" y="6372970"/>
            <a:ext cx="5716077" cy="166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" name="Google Shape;3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5821" y="5903119"/>
            <a:ext cx="3223257" cy="67151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4"/>
          <p:cNvSpPr txBox="1"/>
          <p:nvPr>
            <p:ph idx="3" type="body"/>
          </p:nvPr>
        </p:nvSpPr>
        <p:spPr>
          <a:xfrm>
            <a:off x="781368" y="2404542"/>
            <a:ext cx="5359550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i="0" sz="4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4" type="body"/>
          </p:nvPr>
        </p:nvSpPr>
        <p:spPr>
          <a:xfrm>
            <a:off x="781367" y="1829351"/>
            <a:ext cx="53691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5" type="body"/>
          </p:nvPr>
        </p:nvSpPr>
        <p:spPr>
          <a:xfrm>
            <a:off x="781369" y="3871435"/>
            <a:ext cx="53788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welcome-agenda">
  <p:cSld name="2_welcome-agend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 rot="5400000">
            <a:off x="-1400175" y="1987550"/>
            <a:ext cx="6858000" cy="288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 rot="5400000">
            <a:off x="-1399381" y="2120106"/>
            <a:ext cx="6858000" cy="261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 b="-6416" l="-22179" r="-22265" t="-6885"/>
          <a:stretch/>
        </p:blipFill>
        <p:spPr>
          <a:xfrm>
            <a:off x="720725" y="1128713"/>
            <a:ext cx="2617788" cy="264001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862035" y="1344552"/>
            <a:ext cx="76497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i="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3859524" y="2264044"/>
            <a:ext cx="7543886" cy="3810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2pPr>
            <a:lvl3pPr indent="-3302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3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a_section-text">
  <p:cSld name="3a_section-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/>
          <p:nvPr/>
        </p:nvSpPr>
        <p:spPr>
          <a:xfrm>
            <a:off x="184150" y="163513"/>
            <a:ext cx="11823700" cy="6510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6"/>
          <p:cNvSpPr/>
          <p:nvPr/>
        </p:nvSpPr>
        <p:spPr>
          <a:xfrm>
            <a:off x="9091613" y="163513"/>
            <a:ext cx="2916237" cy="1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 txBox="1"/>
          <p:nvPr/>
        </p:nvSpPr>
        <p:spPr>
          <a:xfrm>
            <a:off x="838200" y="6329363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781367" y="2870845"/>
            <a:ext cx="10622065" cy="65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i="0" sz="4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781367" y="3771127"/>
            <a:ext cx="10622065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6535647" y="6329518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b="0" i="0" sz="1000" cap="none">
                <a:solidFill>
                  <a:srgbClr val="D8D8D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781367" y="2325470"/>
            <a:ext cx="1062726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i="0" sz="16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b_section-image">
  <p:cSld name="3b_section-imag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52" name="Google Shape;52;p27"/>
          <p:cNvSpPr/>
          <p:nvPr>
            <p:ph idx="2" type="pic"/>
          </p:nvPr>
        </p:nvSpPr>
        <p:spPr>
          <a:xfrm>
            <a:off x="184639" y="164121"/>
            <a:ext cx="11822722" cy="650923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3" type="body"/>
          </p:nvPr>
        </p:nvSpPr>
        <p:spPr>
          <a:xfrm>
            <a:off x="781366" y="2325470"/>
            <a:ext cx="5629265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4" type="body"/>
          </p:nvPr>
        </p:nvSpPr>
        <p:spPr>
          <a:xfrm>
            <a:off x="781366" y="2870844"/>
            <a:ext cx="5629265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i="0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a_chapter-text">
  <p:cSld name="4a_chapter-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>
            <a:off x="0" y="309563"/>
            <a:ext cx="12192000" cy="163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838200" y="2666999"/>
            <a:ext cx="10565232" cy="3441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2pPr>
            <a:lvl3pPr indent="-3302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838200" y="374651"/>
            <a:ext cx="10565232" cy="13160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3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b_chapter-image">
  <p:cSld name="4b_chapter-imag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>
            <a:off x="6096000" y="0"/>
            <a:ext cx="6096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68" name="Google Shape;68;p29"/>
          <p:cNvSpPr/>
          <p:nvPr>
            <p:ph idx="2" type="pic"/>
          </p:nvPr>
        </p:nvSpPr>
        <p:spPr>
          <a:xfrm>
            <a:off x="0" y="-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6543860" y="2325470"/>
            <a:ext cx="4871392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3" type="body"/>
          </p:nvPr>
        </p:nvSpPr>
        <p:spPr>
          <a:xfrm>
            <a:off x="6543859" y="2857712"/>
            <a:ext cx="4881226" cy="997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4" type="body"/>
          </p:nvPr>
        </p:nvSpPr>
        <p:spPr>
          <a:xfrm>
            <a:off x="6543860" y="4186922"/>
            <a:ext cx="4900888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5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a_text-basic">
  <p:cSld name="5a_text-basic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/>
          <p:nvPr/>
        </p:nvSpPr>
        <p:spPr>
          <a:xfrm>
            <a:off x="0" y="7951"/>
            <a:ext cx="12192000" cy="37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0"/>
          <p:cNvSpPr/>
          <p:nvPr/>
        </p:nvSpPr>
        <p:spPr>
          <a:xfrm>
            <a:off x="9275763" y="0"/>
            <a:ext cx="2916237" cy="163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0"/>
          <p:cNvSpPr txBox="1"/>
          <p:nvPr/>
        </p:nvSpPr>
        <p:spPr>
          <a:xfrm>
            <a:off x="838200" y="6453188"/>
            <a:ext cx="24269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/>
          </a:p>
        </p:txBody>
      </p:sp>
      <p:sp>
        <p:nvSpPr>
          <p:cNvPr id="77" name="Google Shape;77;p30"/>
          <p:cNvSpPr txBox="1"/>
          <p:nvPr>
            <p:ph idx="1" type="body"/>
          </p:nvPr>
        </p:nvSpPr>
        <p:spPr>
          <a:xfrm>
            <a:off x="838200" y="2667000"/>
            <a:ext cx="10565232" cy="340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2pPr>
            <a:lvl3pPr indent="-3302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2" type="body"/>
          </p:nvPr>
        </p:nvSpPr>
        <p:spPr>
          <a:xfrm>
            <a:off x="832104" y="1819656"/>
            <a:ext cx="10565232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3" type="body"/>
          </p:nvPr>
        </p:nvSpPr>
        <p:spPr>
          <a:xfrm>
            <a:off x="838200" y="376015"/>
            <a:ext cx="10565232" cy="131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4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cap="none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01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rxiv.org/abs/2407.21152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i4fm.cs.luc.edu/papers/llm-tla-evaluation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eople.cs.umass.edu/~brun/pubs/pubs/First23fse.pdf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/>
          <p:nvPr>
            <p:ph idx="1" type="body"/>
          </p:nvPr>
        </p:nvSpPr>
        <p:spPr>
          <a:xfrm>
            <a:off x="914400" y="2672142"/>
            <a:ext cx="10287000" cy="7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ChatTLA+ - Can LLMs Write Correct TLA+ Specifications?</a:t>
            </a:r>
            <a:endParaRPr/>
          </a:p>
        </p:txBody>
      </p:sp>
      <p:sp>
        <p:nvSpPr>
          <p:cNvPr id="181" name="Google Shape;181;p1"/>
          <p:cNvSpPr txBox="1"/>
          <p:nvPr>
            <p:ph idx="2" type="body"/>
          </p:nvPr>
        </p:nvSpPr>
        <p:spPr>
          <a:xfrm>
            <a:off x="925863" y="4393121"/>
            <a:ext cx="1028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Eric Spencer</a:t>
            </a:r>
            <a:endParaRPr/>
          </a:p>
        </p:txBody>
      </p:sp>
      <p:sp>
        <p:nvSpPr>
          <p:cNvPr id="182" name="Google Shape;182;p1"/>
          <p:cNvSpPr txBox="1"/>
          <p:nvPr>
            <p:ph idx="3" type="body"/>
          </p:nvPr>
        </p:nvSpPr>
        <p:spPr>
          <a:xfrm>
            <a:off x="914400" y="6244784"/>
            <a:ext cx="5716077" cy="166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p1"/>
          <p:cNvSpPr txBox="1"/>
          <p:nvPr>
            <p:ph idx="4" type="body"/>
          </p:nvPr>
        </p:nvSpPr>
        <p:spPr>
          <a:xfrm>
            <a:off x="918100" y="2094272"/>
            <a:ext cx="10302528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en-US"/>
              <a:t>ai4fm.cs.luc.edu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idx="1" type="body"/>
          </p:nvPr>
        </p:nvSpPr>
        <p:spPr>
          <a:xfrm>
            <a:off x="838200" y="2666999"/>
            <a:ext cx="105651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The fine-tuned model achieved better results than base models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At it’s best: </a:t>
            </a:r>
            <a:r>
              <a:rPr b="1" lang="en-US" sz="2600"/>
              <a:t>80%</a:t>
            </a:r>
            <a:r>
              <a:rPr lang="en-US" sz="2600"/>
              <a:t> syntax, </a:t>
            </a:r>
            <a:r>
              <a:rPr b="1" lang="en-US" sz="2600"/>
              <a:t>25%</a:t>
            </a:r>
            <a:r>
              <a:rPr lang="en-US" sz="2600"/>
              <a:t> semantic performance on 30 results</a:t>
            </a:r>
            <a:endParaRPr sz="2600"/>
          </a:p>
        </p:txBody>
      </p:sp>
      <p:sp>
        <p:nvSpPr>
          <p:cNvPr id="258" name="Google Shape;258;p7"/>
          <p:cNvSpPr txBox="1"/>
          <p:nvPr>
            <p:ph idx="2" type="body"/>
          </p:nvPr>
        </p:nvSpPr>
        <p:spPr>
          <a:xfrm>
            <a:off x="838200" y="374651"/>
            <a:ext cx="10565232" cy="13160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259" name="Google Shape;259;p7"/>
          <p:cNvSpPr txBox="1"/>
          <p:nvPr>
            <p:ph idx="3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n-US"/>
              <a:t>ai4fm.cs.luc.edu</a:t>
            </a:r>
            <a:endParaRPr/>
          </a:p>
        </p:txBody>
      </p:sp>
      <p:graphicFrame>
        <p:nvGraphicFramePr>
          <p:cNvPr id="260" name="Google Shape;260;p7"/>
          <p:cNvGraphicFramePr/>
          <p:nvPr/>
        </p:nvGraphicFramePr>
        <p:xfrm>
          <a:off x="4786125" y="48059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191A1B"/>
                </a:solidFill>
                <a:tableStyleId>{BE5F7AAF-E548-4B39-9770-DB8D66CF4772}</a:tableStyleId>
              </a:tblPr>
              <a:tblGrid>
                <a:gridCol w="1000125"/>
                <a:gridCol w="942975"/>
                <a:gridCol w="8572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Strategy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SANY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TLC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Few-Shot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18/26 (69.2%)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0/26 (0%)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Half-Completion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3/26 (11.5%)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0/26 (0%)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Progressive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9/26 (34.6%)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6/26 (23.1%)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FIM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5/26 (19.2%)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0/26 (0%)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1" name="Google Shape;261;p7"/>
          <p:cNvGraphicFramePr/>
          <p:nvPr/>
        </p:nvGraphicFramePr>
        <p:xfrm>
          <a:off x="962550" y="49146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191A1B"/>
                </a:solidFill>
                <a:tableStyleId>{BE5F7AAF-E548-4B39-9770-DB8D66CF4772}</a:tableStyleId>
              </a:tblPr>
              <a:tblGrid>
                <a:gridCol w="447675"/>
                <a:gridCol w="1114425"/>
                <a:gridCol w="762000"/>
                <a:gridCol w="10477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Metric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gpt-oss:20b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ChatTLA v9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Gain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SANY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69.2%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+10.8 pp (1.16×)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TLC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23.1%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BFBFBF"/>
                          </a:solidFill>
                          <a:highlight>
                            <a:srgbClr val="191A1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+1.9 pp (1.08×)</a:t>
                      </a:r>
                      <a:endParaRPr b="1" sz="1000">
                        <a:solidFill>
                          <a:srgbClr val="BFBFBF"/>
                        </a:solidFill>
                        <a:highlight>
                          <a:srgbClr val="191A1B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19050" marL="19050">
                    <a:lnL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ff6aa20ed_0_8"/>
          <p:cNvSpPr txBox="1"/>
          <p:nvPr>
            <p:ph idx="1" type="body"/>
          </p:nvPr>
        </p:nvSpPr>
        <p:spPr>
          <a:xfrm>
            <a:off x="914400" y="2672142"/>
            <a:ext cx="102870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67" name="Google Shape;267;g3dff6aa20ed_0_8"/>
          <p:cNvSpPr txBox="1"/>
          <p:nvPr>
            <p:ph idx="2" type="body"/>
          </p:nvPr>
        </p:nvSpPr>
        <p:spPr>
          <a:xfrm>
            <a:off x="925863" y="4393121"/>
            <a:ext cx="1028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Eric Spencer - AI for Formal Methods in Software Engineering</a:t>
            </a:r>
            <a:endParaRPr/>
          </a:p>
        </p:txBody>
      </p:sp>
      <p:sp>
        <p:nvSpPr>
          <p:cNvPr id="268" name="Google Shape;268;g3dff6aa20ed_0_8"/>
          <p:cNvSpPr txBox="1"/>
          <p:nvPr>
            <p:ph idx="4" type="body"/>
          </p:nvPr>
        </p:nvSpPr>
        <p:spPr>
          <a:xfrm>
            <a:off x="918100" y="2094272"/>
            <a:ext cx="10302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ai4fm.cs.luc.edu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/>
          <p:nvPr>
            <p:ph idx="2" type="pic"/>
          </p:nvPr>
        </p:nvSpPr>
        <p:spPr>
          <a:xfrm>
            <a:off x="0" y="0"/>
            <a:ext cx="12192000" cy="561975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"/>
          <p:cNvSpPr txBox="1"/>
          <p:nvPr>
            <p:ph idx="1" type="body"/>
          </p:nvPr>
        </p:nvSpPr>
        <p:spPr>
          <a:xfrm>
            <a:off x="781367" y="6372970"/>
            <a:ext cx="5716077" cy="166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0" name="Google Shape;190;p2"/>
          <p:cNvSpPr txBox="1"/>
          <p:nvPr>
            <p:ph idx="3" type="body"/>
          </p:nvPr>
        </p:nvSpPr>
        <p:spPr>
          <a:xfrm>
            <a:off x="781379" y="2404550"/>
            <a:ext cx="81075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/>
              <a:t>Software should be mathematically correct</a:t>
            </a:r>
            <a:endParaRPr/>
          </a:p>
        </p:txBody>
      </p:sp>
      <p:sp>
        <p:nvSpPr>
          <p:cNvPr id="191" name="Google Shape;191;p2"/>
          <p:cNvSpPr txBox="1"/>
          <p:nvPr>
            <p:ph idx="4" type="body"/>
          </p:nvPr>
        </p:nvSpPr>
        <p:spPr>
          <a:xfrm>
            <a:off x="781367" y="1829351"/>
            <a:ext cx="53691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The issue:</a:t>
            </a:r>
            <a:endParaRPr/>
          </a:p>
        </p:txBody>
      </p:sp>
      <p:sp>
        <p:nvSpPr>
          <p:cNvPr id="192" name="Google Shape;192;p2"/>
          <p:cNvSpPr txBox="1"/>
          <p:nvPr>
            <p:ph idx="5" type="body"/>
          </p:nvPr>
        </p:nvSpPr>
        <p:spPr>
          <a:xfrm>
            <a:off x="781375" y="3871399"/>
            <a:ext cx="53787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Cruise </a:t>
            </a:r>
            <a:r>
              <a:rPr lang="en-US"/>
              <a:t>control, elevator doors, bank software, etc.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7132aaa46_0_0"/>
          <p:cNvSpPr/>
          <p:nvPr>
            <p:ph idx="2" type="pic"/>
          </p:nvPr>
        </p:nvSpPr>
        <p:spPr>
          <a:xfrm>
            <a:off x="0" y="0"/>
            <a:ext cx="12192000" cy="56199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g3d7132aaa46_0_0"/>
          <p:cNvSpPr txBox="1"/>
          <p:nvPr>
            <p:ph idx="1" type="body"/>
          </p:nvPr>
        </p:nvSpPr>
        <p:spPr>
          <a:xfrm>
            <a:off x="781367" y="6372970"/>
            <a:ext cx="57162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9" name="Google Shape;199;g3d7132aaa46_0_0"/>
          <p:cNvSpPr txBox="1"/>
          <p:nvPr>
            <p:ph idx="3" type="body"/>
          </p:nvPr>
        </p:nvSpPr>
        <p:spPr>
          <a:xfrm>
            <a:off x="4549801" y="2404550"/>
            <a:ext cx="69795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/>
              <a:t>Model checking programming languages</a:t>
            </a:r>
            <a:endParaRPr/>
          </a:p>
        </p:txBody>
      </p:sp>
      <p:sp>
        <p:nvSpPr>
          <p:cNvPr id="200" name="Google Shape;200;g3d7132aaa46_0_0"/>
          <p:cNvSpPr txBox="1"/>
          <p:nvPr>
            <p:ph idx="4" type="body"/>
          </p:nvPr>
        </p:nvSpPr>
        <p:spPr>
          <a:xfrm>
            <a:off x="6160067" y="1829351"/>
            <a:ext cx="53691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The solution:</a:t>
            </a:r>
            <a:endParaRPr/>
          </a:p>
        </p:txBody>
      </p:sp>
      <p:sp>
        <p:nvSpPr>
          <p:cNvPr id="201" name="Google Shape;201;g3d7132aaa46_0_0"/>
          <p:cNvSpPr txBox="1"/>
          <p:nvPr>
            <p:ph idx="5" type="body"/>
          </p:nvPr>
        </p:nvSpPr>
        <p:spPr>
          <a:xfrm>
            <a:off x="781375" y="3871375"/>
            <a:ext cx="10747800" cy="15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verify a system’s edge cases by ensuring a bad action can never be true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/>
          <p:nvPr>
            <p:ph idx="2" type="pic"/>
          </p:nvPr>
        </p:nvSpPr>
        <p:spPr>
          <a:xfrm>
            <a:off x="0" y="0"/>
            <a:ext cx="12192000" cy="561975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"/>
          <p:cNvSpPr txBox="1"/>
          <p:nvPr>
            <p:ph idx="1" type="body"/>
          </p:nvPr>
        </p:nvSpPr>
        <p:spPr>
          <a:xfrm>
            <a:off x="781367" y="6372970"/>
            <a:ext cx="5716077" cy="166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https://arxiv.org/abs/2407.21152</a:t>
            </a:r>
            <a:endParaRPr/>
          </a:p>
        </p:txBody>
      </p:sp>
      <p:sp>
        <p:nvSpPr>
          <p:cNvPr id="208" name="Google Shape;208;p3"/>
          <p:cNvSpPr txBox="1"/>
          <p:nvPr>
            <p:ph idx="3" type="body"/>
          </p:nvPr>
        </p:nvSpPr>
        <p:spPr>
          <a:xfrm>
            <a:off x="781368" y="2404542"/>
            <a:ext cx="5359550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/>
              <a:t>Invariants must never happen</a:t>
            </a:r>
            <a:endParaRPr/>
          </a:p>
        </p:txBody>
      </p:sp>
      <p:sp>
        <p:nvSpPr>
          <p:cNvPr id="209" name="Google Shape;209;p3"/>
          <p:cNvSpPr txBox="1"/>
          <p:nvPr>
            <p:ph idx="4" type="body"/>
          </p:nvPr>
        </p:nvSpPr>
        <p:spPr>
          <a:xfrm>
            <a:off x="781367" y="1829351"/>
            <a:ext cx="53691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TLA+: Temporal Language of Actions</a:t>
            </a:r>
            <a:endParaRPr/>
          </a:p>
        </p:txBody>
      </p:sp>
      <p:sp>
        <p:nvSpPr>
          <p:cNvPr id="210" name="Google Shape;210;p3"/>
          <p:cNvSpPr txBox="1"/>
          <p:nvPr>
            <p:ph idx="5" type="body"/>
          </p:nvPr>
        </p:nvSpPr>
        <p:spPr>
          <a:xfrm>
            <a:off x="5807519" y="4306160"/>
            <a:ext cx="53787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800"/>
              <a:t>Läufer, Konstantin; Mertin, Gunda; Thiruvathukal, George K. (2024). WIP: An Engaging Undergraduate Intro to Model Checking in Software Engineering Using TLA+IEEE Frointiers in Education, 2024. https://doi.org/ 10.6084/m9.figshare.27226500.v1</a:t>
            </a:r>
            <a:endParaRPr sz="800"/>
          </a:p>
        </p:txBody>
      </p:sp>
      <p:pic>
        <p:nvPicPr>
          <p:cNvPr id="211" name="Google Shape;211;p3" title="Screenshot 2026-04-17 at 4.34.1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7525" y="1931125"/>
            <a:ext cx="5535825" cy="21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 txBox="1"/>
          <p:nvPr>
            <p:ph idx="1" type="body"/>
          </p:nvPr>
        </p:nvSpPr>
        <p:spPr>
          <a:xfrm>
            <a:off x="781367" y="2870845"/>
            <a:ext cx="10622065" cy="65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Large Language Models</a:t>
            </a:r>
            <a:endParaRPr/>
          </a:p>
        </p:txBody>
      </p:sp>
      <p:sp>
        <p:nvSpPr>
          <p:cNvPr id="217" name="Google Shape;217;p5"/>
          <p:cNvSpPr txBox="1"/>
          <p:nvPr>
            <p:ph idx="2" type="body"/>
          </p:nvPr>
        </p:nvSpPr>
        <p:spPr>
          <a:xfrm>
            <a:off x="781367" y="3771127"/>
            <a:ext cx="10622065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8" name="Google Shape;218;p5"/>
          <p:cNvSpPr txBox="1"/>
          <p:nvPr>
            <p:ph idx="3" type="body"/>
          </p:nvPr>
        </p:nvSpPr>
        <p:spPr>
          <a:xfrm>
            <a:off x="6535647" y="6329518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</a:pPr>
            <a:r>
              <a:rPr lang="en-US"/>
              <a:t>ai4fm.cs.luc.edu</a:t>
            </a:r>
            <a:endParaRPr/>
          </a:p>
        </p:txBody>
      </p:sp>
      <p:sp>
        <p:nvSpPr>
          <p:cNvPr id="219" name="Google Shape;219;p5"/>
          <p:cNvSpPr txBox="1"/>
          <p:nvPr>
            <p:ph idx="4" type="body"/>
          </p:nvPr>
        </p:nvSpPr>
        <p:spPr>
          <a:xfrm>
            <a:off x="781367" y="2325470"/>
            <a:ext cx="1062726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20" name="Google Shape;2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25" y="4265150"/>
            <a:ext cx="1569550" cy="15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438" y="4121000"/>
            <a:ext cx="1950299" cy="195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5975" y="4085813"/>
            <a:ext cx="2020669" cy="202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7132aaa46_0_34"/>
          <p:cNvSpPr txBox="1"/>
          <p:nvPr>
            <p:ph idx="1" type="body"/>
          </p:nvPr>
        </p:nvSpPr>
        <p:spPr>
          <a:xfrm>
            <a:off x="838200" y="2666999"/>
            <a:ext cx="105651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Only </a:t>
            </a:r>
            <a:r>
              <a:rPr b="1" lang="en-US" sz="2800"/>
              <a:t>~200</a:t>
            </a:r>
            <a:r>
              <a:rPr lang="en-US" sz="2800"/>
              <a:t> verified </a:t>
            </a:r>
            <a:r>
              <a:rPr lang="en-US" sz="2800"/>
              <a:t>examples</a:t>
            </a:r>
            <a:r>
              <a:rPr lang="en-US" sz="2800"/>
              <a:t> of natural language -&gt; model checking in TLA+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Existing LLMs only output correct syntax </a:t>
            </a:r>
            <a:r>
              <a:rPr b="1" lang="en-US" sz="2800"/>
              <a:t>26.6%</a:t>
            </a:r>
            <a:r>
              <a:rPr lang="en-US" sz="2800"/>
              <a:t> of the time and output a verifiable model </a:t>
            </a:r>
            <a:r>
              <a:rPr b="1" lang="en-US" sz="2800"/>
              <a:t>8.6%</a:t>
            </a:r>
            <a:r>
              <a:rPr lang="en-US" sz="2800"/>
              <a:t> of the time (B. Ortiz et. al, 2026).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8" name="Google Shape;228;g3d7132aaa46_0_34"/>
          <p:cNvSpPr txBox="1"/>
          <p:nvPr>
            <p:ph idx="2" type="body"/>
          </p:nvPr>
        </p:nvSpPr>
        <p:spPr>
          <a:xfrm>
            <a:off x="838200" y="374651"/>
            <a:ext cx="105651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The language problem</a:t>
            </a:r>
            <a:endParaRPr/>
          </a:p>
        </p:txBody>
      </p:sp>
      <p:sp>
        <p:nvSpPr>
          <p:cNvPr id="229" name="Google Shape;229;g3d7132aaa46_0_34"/>
          <p:cNvSpPr txBox="1"/>
          <p:nvPr>
            <p:ph idx="3" type="body"/>
          </p:nvPr>
        </p:nvSpPr>
        <p:spPr>
          <a:xfrm>
            <a:off x="6535647" y="6452610"/>
            <a:ext cx="4867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https://ai4fm.cs.luc.edu/papers/llm-tla-evaluation/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d7132aaa46_0_27"/>
          <p:cNvSpPr txBox="1"/>
          <p:nvPr>
            <p:ph idx="1" type="body"/>
          </p:nvPr>
        </p:nvSpPr>
        <p:spPr>
          <a:xfrm>
            <a:off x="838200" y="1966775"/>
            <a:ext cx="7462500" cy="4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Let the model try once</a:t>
            </a:r>
            <a:endParaRPr sz="2800"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It might fail, give it the error output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Let it try again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This results in a much higher verified result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Applicable to other languages 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(E. First et. al, 2023).</a:t>
            </a:r>
            <a:endParaRPr sz="2800"/>
          </a:p>
        </p:txBody>
      </p:sp>
      <p:sp>
        <p:nvSpPr>
          <p:cNvPr id="235" name="Google Shape;235;g3d7132aaa46_0_27"/>
          <p:cNvSpPr txBox="1"/>
          <p:nvPr>
            <p:ph idx="3" type="body"/>
          </p:nvPr>
        </p:nvSpPr>
        <p:spPr>
          <a:xfrm>
            <a:off x="838200" y="376015"/>
            <a:ext cx="105651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The context-repair solution</a:t>
            </a:r>
            <a:endParaRPr/>
          </a:p>
        </p:txBody>
      </p:sp>
      <p:sp>
        <p:nvSpPr>
          <p:cNvPr id="236" name="Google Shape;236;g3d7132aaa46_0_27"/>
          <p:cNvSpPr txBox="1"/>
          <p:nvPr>
            <p:ph idx="4" type="body"/>
          </p:nvPr>
        </p:nvSpPr>
        <p:spPr>
          <a:xfrm>
            <a:off x="6535647" y="6452610"/>
            <a:ext cx="4867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https://people.cs.umass.edu/~brun/pubs/pubs/First23fse.pdf</a:t>
            </a:r>
            <a:endParaRPr/>
          </a:p>
        </p:txBody>
      </p:sp>
      <p:pic>
        <p:nvPicPr>
          <p:cNvPr id="237" name="Google Shape;237;g3d7132aaa46_0_27" title="Screenshot 2026-04-17 at 7.30.1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4401" y="916475"/>
            <a:ext cx="3118676" cy="50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d7132aaa46_0_27"/>
          <p:cNvSpPr txBox="1"/>
          <p:nvPr/>
        </p:nvSpPr>
        <p:spPr>
          <a:xfrm>
            <a:off x="8764400" y="5954325"/>
            <a:ext cx="2924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https://github.com/LUC-AI4FM/ralph-tla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7132aaa46_0_18"/>
          <p:cNvSpPr txBox="1"/>
          <p:nvPr>
            <p:ph idx="2" type="body"/>
          </p:nvPr>
        </p:nvSpPr>
        <p:spPr>
          <a:xfrm>
            <a:off x="6535647" y="6452610"/>
            <a:ext cx="4867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</a:pPr>
            <a:r>
              <a:rPr lang="en-US"/>
              <a:t>ai4fm.cs.luc.edu</a:t>
            </a:r>
            <a:endParaRPr/>
          </a:p>
        </p:txBody>
      </p:sp>
      <p:sp>
        <p:nvSpPr>
          <p:cNvPr id="245" name="Google Shape;245;g3d7132aaa46_0_18"/>
          <p:cNvSpPr txBox="1"/>
          <p:nvPr>
            <p:ph idx="4" type="body"/>
          </p:nvPr>
        </p:nvSpPr>
        <p:spPr>
          <a:xfrm>
            <a:off x="843050" y="-77060"/>
            <a:ext cx="105651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Reinforcement learning </a:t>
            </a:r>
            <a:endParaRPr/>
          </a:p>
        </p:txBody>
      </p:sp>
      <p:pic>
        <p:nvPicPr>
          <p:cNvPr id="246" name="Google Shape;246;g3d7132aaa46_0_18" title="Screenshot 2026-04-17 at 6.07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000" y="1906850"/>
            <a:ext cx="7953201" cy="448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6535647" y="6452610"/>
            <a:ext cx="48677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n-US"/>
              <a:t>ai4fm.cs.luc.edu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52" name="Google Shape;252;p6" title="Screenshot 2026-04-17 at 10.26.43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8363" y="761175"/>
            <a:ext cx="7695274" cy="53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oyola-theme">
  <a:themeElements>
    <a:clrScheme name="loyola brand-2024-mac">
      <a:dk1>
        <a:srgbClr val="000000"/>
      </a:dk1>
      <a:lt1>
        <a:srgbClr val="FFFFFF"/>
      </a:lt1>
      <a:dk2>
        <a:srgbClr val="545454"/>
      </a:dk2>
      <a:lt2>
        <a:srgbClr val="DEDBD0"/>
      </a:lt2>
      <a:accent1>
        <a:srgbClr val="5A0621"/>
      </a:accent1>
      <a:accent2>
        <a:srgbClr val="EAAA00"/>
      </a:accent2>
      <a:accent3>
        <a:srgbClr val="DEDBD0"/>
      </a:accent3>
      <a:accent4>
        <a:srgbClr val="545454"/>
      </a:accent4>
      <a:accent5>
        <a:srgbClr val="878787"/>
      </a:accent5>
      <a:accent6>
        <a:srgbClr val="DEDBD0"/>
      </a:accent6>
      <a:hlink>
        <a:srgbClr val="5A0621"/>
      </a:hlink>
      <a:folHlink>
        <a:srgbClr val="8D0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2024-06-21T17:36:16Z</dcterms:created>
  <dc:creator>Yee, Ted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0x010100EDC4FE1DD57D1A4A91554BDAC326B21C</vt:lpwstr>
  </property>
  <property fmtid="{D5CDD505-2E9C-101B-9397-08002B2CF9AE}" pid="3" name="MediaServiceImageTags">
    <vt:lpwstr/>
  </property>
</Properties>
</file>